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70" r:id="rId4"/>
    <p:sldId id="271" r:id="rId5"/>
    <p:sldId id="272" r:id="rId6"/>
    <p:sldId id="283" r:id="rId7"/>
    <p:sldId id="273" r:id="rId8"/>
    <p:sldId id="282" r:id="rId9"/>
    <p:sldId id="275" r:id="rId10"/>
    <p:sldId id="276" r:id="rId11"/>
    <p:sldId id="277" r:id="rId12"/>
    <p:sldId id="278" r:id="rId13"/>
    <p:sldId id="279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32F"/>
    <a:srgbClr val="515151"/>
    <a:srgbClr val="006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8DA7E-B929-4E3E-9584-A22522E2A4D4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579B5-EBA0-49D6-AFF6-6426D5A17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70A-43DE-4EC5-AD79-8054DEA92AC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3CE3-1A0E-4366-BFEE-020D06E76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70A-43DE-4EC5-AD79-8054DEA92AC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3CE3-1A0E-4366-BFEE-020D06E76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70A-43DE-4EC5-AD79-8054DEA92AC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3CE3-1A0E-4366-BFEE-020D06E76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70A-43DE-4EC5-AD79-8054DEA92AC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3CE3-1A0E-4366-BFEE-020D06E76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70A-43DE-4EC5-AD79-8054DEA92AC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3CE3-1A0E-4366-BFEE-020D06E76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70A-43DE-4EC5-AD79-8054DEA92AC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3CE3-1A0E-4366-BFEE-020D06E76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70A-43DE-4EC5-AD79-8054DEA92AC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3CE3-1A0E-4366-BFEE-020D06E76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70A-43DE-4EC5-AD79-8054DEA92AC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3CE3-1A0E-4366-BFEE-020D06E76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70A-43DE-4EC5-AD79-8054DEA92AC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3CE3-1A0E-4366-BFEE-020D06E76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70A-43DE-4EC5-AD79-8054DEA92AC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3CE3-1A0E-4366-BFEE-020D06E76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470A-43DE-4EC5-AD79-8054DEA92AC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3CE3-1A0E-4366-BFEE-020D06E76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C470A-43DE-4EC5-AD79-8054DEA92AC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3CE3-1A0E-4366-BFEE-020D06E760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ub.uralairlines.ru/passenger/em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.abdulina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14290"/>
            <a:ext cx="9197934" cy="650085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72200" y="2564904"/>
            <a:ext cx="2183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13.07.2015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ЗАПУСК ПРОДАЖ 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ДОПОЛНИТЕЛЬНЫХ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УСЛУГ НА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EMD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.abdulina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4876"/>
            <a:ext cx="9144000" cy="823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5933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ПРОСМОТР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EMD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642918"/>
            <a:ext cx="6547637" cy="306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04878" y="795981"/>
            <a:ext cx="686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EWD/L8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EWD/EMD262-4550009036</a:t>
            </a: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004199"/>
              </p:ext>
            </p:extLst>
          </p:nvPr>
        </p:nvGraphicFramePr>
        <p:xfrm>
          <a:off x="755576" y="1500047"/>
          <a:ext cx="7956884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6884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EMD-2624550009036     TYPE-A                                 SYS-1A  LOC-8JX7G8 </a:t>
                      </a:r>
                    </a:p>
                    <a:p>
                      <a:r>
                        <a:rPr lang="it-IT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INT-I          FCI-0  0         POI-SVX        DOI-07JUL15         IOI-26214263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PAX- ANDREEV/ANDREY                                                         ADT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RFIC-C  BAGGAGE                 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REMARKS-                                                                        </a:t>
                      </a:r>
                    </a:p>
                    <a:p>
                      <a:r>
                        <a:rPr lang="pl-PL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CPN-1  RFISC-0BT  U6 SVXDME  S-O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DESCRIPTION-PET IN CABIN       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PRESENT TO-                    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PRESENT AT-                    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ICW-2622418318025C1           (A)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EXCESS BAGGAGE-    1 N RATE PER UNIT-RUB              0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SERVICE REMARKS-               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FARE   F    RUB           2500                                                  </a:t>
                      </a:r>
                    </a:p>
                    <a:p>
                      <a:r>
                        <a:rPr lang="sv-SE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EXCH VAL RUB       2500      RFND VAL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TAX-                            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TOTAL       RUB           2500  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/FC SVX U6 MOW2500RUB2500END    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FP CASH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8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.abdulina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4876"/>
            <a:ext cx="9144000" cy="823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5933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ВЫБОР МЕСТА В САЛОНЕ ВС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96" y="681308"/>
            <a:ext cx="5179485" cy="2421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1772816"/>
            <a:ext cx="686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SM2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ST/4A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FXG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TTP/TTM/RT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27564" t="12821" r="27083" b="13959"/>
          <a:stretch/>
        </p:blipFill>
        <p:spPr bwMode="auto">
          <a:xfrm>
            <a:off x="2843808" y="1052736"/>
            <a:ext cx="5611514" cy="4810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95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.abdulina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4876"/>
            <a:ext cx="9144000" cy="823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7" y="559338"/>
            <a:ext cx="594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FARE RULES /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УСЛОВИЯ ПРИМЕНЕНИЯ ТАРИФА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1505" y="681308"/>
            <a:ext cx="3323876" cy="155403"/>
          </a:xfrm>
          <a:prstGeom prst="rect">
            <a:avLst/>
          </a:prstGeom>
          <a:noFill/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412407"/>
              </p:ext>
            </p:extLst>
          </p:nvPr>
        </p:nvGraphicFramePr>
        <p:xfrm>
          <a:off x="647564" y="980728"/>
          <a:ext cx="7848871" cy="478943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64096"/>
                <a:gridCol w="2960126"/>
                <a:gridCol w="4024649"/>
              </a:tblGrid>
              <a:tr h="3556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Code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Service description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Refund conditions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DF332F"/>
                    </a:solidFill>
                  </a:tcPr>
                </a:tc>
              </a:tr>
              <a:tr h="2519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PENF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PENALTY </a:t>
                      </a:r>
                      <a:r>
                        <a:rPr lang="en-US" sz="1600" dirty="0" smtClean="0">
                          <a:effectLst/>
                        </a:rPr>
                        <a:t>FEE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Non-refundable</a:t>
                      </a:r>
                      <a:endParaRPr lang="ru-RU" sz="160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519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DEPO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DEPOSIT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Refundable according group fare rule</a:t>
                      </a:r>
                      <a:endParaRPr lang="ru-RU" sz="160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519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UMNR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UNACCOMPANIED </a:t>
                      </a:r>
                      <a:r>
                        <a:rPr lang="en-US" sz="1600" dirty="0" smtClean="0">
                          <a:effectLst/>
                        </a:rPr>
                        <a:t>MINOR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Refundable</a:t>
                      </a:r>
                      <a:endParaRPr lang="ru-RU" sz="160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2814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PETC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PET IN CABIN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Refundable. </a:t>
                      </a:r>
                      <a:r>
                        <a:rPr lang="en-US" sz="1600" b="1" dirty="0">
                          <a:effectLst/>
                        </a:rPr>
                        <a:t>Voluntary refund:  any time before departure with charge 25% of fare basis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2814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SNML</a:t>
                      </a:r>
                      <a:endParaRPr lang="ru-RU" sz="160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SANDWICH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Refundable. </a:t>
                      </a:r>
                      <a:r>
                        <a:rPr lang="en-US" sz="1600" b="1" dirty="0">
                          <a:effectLst/>
                        </a:rPr>
                        <a:t>Voluntary refund:  Less than  24 hours before departure EMD Non-refundable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2814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HTML</a:t>
                      </a:r>
                      <a:endParaRPr lang="ru-RU" sz="160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HOT MEAL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Refundable. </a:t>
                      </a:r>
                      <a:r>
                        <a:rPr lang="en-US" sz="1600" b="1" dirty="0">
                          <a:effectLst/>
                        </a:rPr>
                        <a:t>Voluntary refund:  Less than  24 hours before departure EMD Non-refundable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2814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SFML</a:t>
                      </a:r>
                      <a:endParaRPr lang="ru-RU" sz="160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SEAFOOD MEAL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Refundable. </a:t>
                      </a:r>
                      <a:r>
                        <a:rPr lang="en-US" sz="1600" b="1" dirty="0">
                          <a:effectLst/>
                        </a:rPr>
                        <a:t>Voluntary refund:  Less than  24 hours before departure EMD Non-refundable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2814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CHML</a:t>
                      </a:r>
                      <a:endParaRPr lang="ru-RU" sz="160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CHILD MEAL</a:t>
                      </a:r>
                      <a:endParaRPr lang="ru-RU" sz="160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Refundable. </a:t>
                      </a:r>
                      <a:r>
                        <a:rPr lang="en-US" sz="1600" b="1" dirty="0">
                          <a:effectLst/>
                        </a:rPr>
                        <a:t>Voluntary refund:  Less than  24 hours before departure EMD Non-refundable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2814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VGML</a:t>
                      </a:r>
                      <a:endParaRPr lang="ru-RU" sz="160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VEGETARIAN MEAL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Refundable. </a:t>
                      </a:r>
                      <a:r>
                        <a:rPr lang="en-US" sz="1600" b="1" dirty="0">
                          <a:effectLst/>
                        </a:rPr>
                        <a:t>Voluntary refund:  Less than  24 hours before departure EMD Non-refundable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519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RQST</a:t>
                      </a:r>
                      <a:endParaRPr lang="ru-RU" sz="160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SEAT ASSIGNEMENT</a:t>
                      </a:r>
                      <a:endParaRPr lang="ru-RU" sz="160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Refundable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2519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XBAG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EXCESS BAGGAGE</a:t>
                      </a:r>
                      <a:endParaRPr lang="ru-RU" sz="160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Refundable</a:t>
                      </a:r>
                      <a:endParaRPr lang="ru-RU" sz="1600" dirty="0">
                        <a:effectLst/>
                        <a:latin typeface="Verdana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9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.abdulina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4876"/>
            <a:ext cx="9144000" cy="823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5933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ДОКУМЕНТАЦИЯ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642918"/>
            <a:ext cx="6547637" cy="306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1412776"/>
            <a:ext cx="686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КЛУБ АГЕНТОВ. РАЗДЕЛ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EMD.</a:t>
            </a:r>
          </a:p>
          <a:p>
            <a:r>
              <a:rPr lang="fi-FI" sz="2000" dirty="0">
                <a:hlinkClick r:id="rId4"/>
              </a:rPr>
              <a:t>http://club.uralairlines.ru/passenger/emd</a:t>
            </a:r>
            <a:endParaRPr lang="fi-FI" sz="2000" dirty="0"/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Пошаговые инструкции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Основной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регламентирующий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документ:</a:t>
            </a:r>
          </a:p>
          <a:p>
            <a:r>
              <a:rPr lang="fi-FI" sz="2000" b="1" dirty="0">
                <a:solidFill>
                  <a:srgbClr val="FF0000"/>
                </a:solidFill>
              </a:rPr>
              <a:t>U6 Service Policies JUN2015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.abdulina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3848"/>
            <a:ext cx="9144000" cy="646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.abdulina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4876"/>
            <a:ext cx="9144000" cy="823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5933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АНОНС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642918"/>
            <a:ext cx="7555749" cy="306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1844824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 13.07.15 </a:t>
            </a:r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Авиакомпания «Уральские авиалинии» запускает продажу дополнительных услуг на 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EMD </a:t>
            </a:r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GDS Amadeus </a:t>
            </a:r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всех рынках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.abdulina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4876"/>
            <a:ext cx="9144000" cy="823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5933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СПИСОК УСЛУГ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642918"/>
            <a:ext cx="6547637" cy="306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1412776"/>
            <a:ext cx="68626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000" b="1" cap="all" dirty="0" smtClean="0">
                <a:solidFill>
                  <a:srgbClr val="FF0000"/>
                </a:solidFill>
              </a:rPr>
              <a:t>АВТОМАТИЧЕСКАЯ ОЦЕНКА</a:t>
            </a: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ru-RU" sz="2000" cap="all" dirty="0" smtClean="0">
                <a:solidFill>
                  <a:schemeClr val="bg1">
                    <a:lumMod val="50000"/>
                  </a:schemeClr>
                </a:solidFill>
              </a:rPr>
              <a:t>Животное </a:t>
            </a:r>
            <a:r>
              <a:rPr lang="ru-RU" sz="2000" cap="all" dirty="0">
                <a:solidFill>
                  <a:schemeClr val="bg1">
                    <a:lumMod val="50000"/>
                  </a:schemeClr>
                </a:solidFill>
              </a:rPr>
              <a:t>в кабине ВС </a:t>
            </a:r>
            <a:r>
              <a:rPr lang="en-US" sz="2000" cap="all" dirty="0">
                <a:solidFill>
                  <a:schemeClr val="bg1">
                    <a:lumMod val="50000"/>
                  </a:schemeClr>
                </a:solidFill>
              </a:rPr>
              <a:t>(PETC)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ru-RU" sz="2000" cap="all" dirty="0">
                <a:solidFill>
                  <a:schemeClr val="bg1">
                    <a:lumMod val="50000"/>
                  </a:schemeClr>
                </a:solidFill>
              </a:rPr>
              <a:t>Несопровождаемый ребенок</a:t>
            </a:r>
            <a:r>
              <a:rPr lang="en-US" sz="2000" cap="all" dirty="0">
                <a:solidFill>
                  <a:schemeClr val="bg1">
                    <a:lumMod val="50000"/>
                  </a:schemeClr>
                </a:solidFill>
              </a:rPr>
              <a:t> (UMNR)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ru-RU" sz="2000" cap="all" dirty="0">
                <a:solidFill>
                  <a:schemeClr val="bg1">
                    <a:lumMod val="50000"/>
                  </a:schemeClr>
                </a:solidFill>
              </a:rPr>
              <a:t>Сэндвич</a:t>
            </a:r>
            <a:r>
              <a:rPr lang="en-US" sz="2000" cap="all" dirty="0">
                <a:solidFill>
                  <a:schemeClr val="bg1">
                    <a:lumMod val="50000"/>
                  </a:schemeClr>
                </a:solidFill>
              </a:rPr>
              <a:t> (SNML)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ru-RU" sz="2000" cap="all" dirty="0">
                <a:solidFill>
                  <a:schemeClr val="bg1">
                    <a:lumMod val="50000"/>
                  </a:schemeClr>
                </a:solidFill>
              </a:rPr>
              <a:t>Горячее питание</a:t>
            </a:r>
            <a:r>
              <a:rPr lang="en-US" sz="2000" cap="all" dirty="0">
                <a:solidFill>
                  <a:schemeClr val="bg1">
                    <a:lumMod val="50000"/>
                  </a:schemeClr>
                </a:solidFill>
              </a:rPr>
              <a:t> (HTML)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ru-RU" sz="2000" cap="all" dirty="0">
                <a:solidFill>
                  <a:schemeClr val="bg1">
                    <a:lumMod val="50000"/>
                  </a:schemeClr>
                </a:solidFill>
              </a:rPr>
              <a:t>Рыбное питание</a:t>
            </a:r>
            <a:r>
              <a:rPr lang="en-US" sz="2000" cap="all" dirty="0">
                <a:solidFill>
                  <a:schemeClr val="bg1">
                    <a:lumMod val="50000"/>
                  </a:schemeClr>
                </a:solidFill>
              </a:rPr>
              <a:t> (SFML)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ru-RU" sz="2000" cap="all" dirty="0">
                <a:solidFill>
                  <a:schemeClr val="bg1">
                    <a:lumMod val="50000"/>
                  </a:schemeClr>
                </a:solidFill>
              </a:rPr>
              <a:t>Детское питание</a:t>
            </a:r>
            <a:r>
              <a:rPr lang="en-US" sz="2000" cap="all" dirty="0">
                <a:solidFill>
                  <a:schemeClr val="bg1">
                    <a:lumMod val="50000"/>
                  </a:schemeClr>
                </a:solidFill>
              </a:rPr>
              <a:t> (CHML)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ru-RU" sz="2000" cap="all" dirty="0">
                <a:solidFill>
                  <a:schemeClr val="bg1">
                    <a:lumMod val="50000"/>
                  </a:schemeClr>
                </a:solidFill>
              </a:rPr>
              <a:t>Вегетарианское питание</a:t>
            </a:r>
            <a:r>
              <a:rPr lang="en-US" sz="2000" cap="all" dirty="0">
                <a:solidFill>
                  <a:schemeClr val="bg1">
                    <a:lumMod val="50000"/>
                  </a:schemeClr>
                </a:solidFill>
              </a:rPr>
              <a:t> (VGML)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ru-RU" sz="2000" cap="all" dirty="0">
                <a:solidFill>
                  <a:schemeClr val="bg1">
                    <a:lumMod val="50000"/>
                  </a:schemeClr>
                </a:solidFill>
              </a:rPr>
              <a:t>Платное место</a:t>
            </a:r>
            <a:r>
              <a:rPr lang="en-US" sz="2000" cap="all" dirty="0">
                <a:solidFill>
                  <a:schemeClr val="bg1">
                    <a:lumMod val="50000"/>
                  </a:schemeClr>
                </a:solidFill>
              </a:rPr>
              <a:t> (RQST</a:t>
            </a:r>
            <a:r>
              <a:rPr lang="en-US" sz="2000" cap="all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ru-RU" sz="2000" cap="all" dirty="0" smtClean="0">
                <a:solidFill>
                  <a:schemeClr val="bg1">
                    <a:lumMod val="50000"/>
                  </a:schemeClr>
                </a:solidFill>
              </a:rPr>
              <a:t>сверхнормативный багаж (</a:t>
            </a:r>
            <a:r>
              <a:rPr lang="en-US" sz="2000" cap="all" dirty="0" err="1" smtClean="0">
                <a:solidFill>
                  <a:schemeClr val="bg1">
                    <a:lumMod val="50000"/>
                  </a:schemeClr>
                </a:solidFill>
              </a:rPr>
              <a:t>xbag</a:t>
            </a:r>
            <a:r>
              <a:rPr lang="en-US" sz="2000" cap="all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РУЧНАЯ ОЦЕНКА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ДЕПОЗИТ 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DEPO)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ШТРАФЫ 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PENF)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.abdulina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4876"/>
            <a:ext cx="9144000" cy="823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59338"/>
            <a:ext cx="5582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УСЛУГИ С АВТОМАТИЧЕСКОЙ ОЦЕНКОЙ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642918"/>
            <a:ext cx="4027357" cy="208978"/>
          </a:xfrm>
          <a:prstGeom prst="rect">
            <a:avLst/>
          </a:prstGeom>
          <a:noFill/>
        </p:spPr>
      </p:pic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029961"/>
              </p:ext>
            </p:extLst>
          </p:nvPr>
        </p:nvGraphicFramePr>
        <p:xfrm>
          <a:off x="467544" y="1305024"/>
          <a:ext cx="8244915" cy="42062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52128"/>
                <a:gridCol w="648072"/>
                <a:gridCol w="1440160"/>
                <a:gridCol w="1660996"/>
                <a:gridCol w="1671780"/>
                <a:gridCol w="1671779"/>
              </a:tblGrid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Услуга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Формат запроса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квота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Тариф *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>
                    <a:solidFill>
                      <a:srgbClr val="DF332F"/>
                    </a:solidFill>
                  </a:tcPr>
                </a:tc>
              </a:tr>
              <a:tr h="678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Животное </a:t>
                      </a:r>
                      <a:r>
                        <a:rPr lang="ru-RU" sz="1600" dirty="0">
                          <a:effectLst/>
                        </a:rPr>
                        <a:t>в кабине ВС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PETC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SRPETC – CAT </a:t>
                      </a:r>
                      <a:r>
                        <a:rPr lang="ru-RU" sz="1600" dirty="0" smtClean="0">
                          <a:effectLst/>
                        </a:rPr>
                        <a:t>6</a:t>
                      </a:r>
                      <a:r>
                        <a:rPr lang="en-US" sz="1600" dirty="0" smtClean="0">
                          <a:effectLst/>
                        </a:rPr>
                        <a:t>KG </a:t>
                      </a:r>
                      <a:r>
                        <a:rPr lang="en-US" sz="1600" dirty="0">
                          <a:effectLst/>
                        </a:rPr>
                        <a:t>BOX 45X35X25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SVX-WORLD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MOW-WORLD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Исключение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SVX-DBX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</a:t>
                      </a:r>
                      <a:r>
                        <a:rPr lang="ru-RU" sz="1600" dirty="0" smtClean="0">
                          <a:effectLst/>
                        </a:rPr>
                        <a:t>услуги на рейсе автоматическое </a:t>
                      </a:r>
                      <a:r>
                        <a:rPr lang="ru-RU" sz="1600" dirty="0">
                          <a:effectLst/>
                        </a:rPr>
                        <a:t>подтверждение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РФ, СНГ – 2 500 </a:t>
                      </a:r>
                      <a:r>
                        <a:rPr lang="ru-RU" sz="1600" dirty="0" smtClean="0">
                          <a:effectLst/>
                        </a:rPr>
                        <a:t>р.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МВЛ – 60 </a:t>
                      </a:r>
                      <a:r>
                        <a:rPr lang="en-US" sz="1600" dirty="0">
                          <a:effectLst/>
                        </a:rPr>
                        <a:t>EUR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452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Несопрово-ждаемый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ребенок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UMNR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SRUMNR-9YRS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SVX</a:t>
                      </a: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en-US" sz="1600" dirty="0">
                          <a:effectLst/>
                        </a:rPr>
                        <a:t>WORLD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MOW</a:t>
                      </a: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en-US" sz="1600" dirty="0" smtClean="0">
                          <a:effectLst/>
                        </a:rPr>
                        <a:t>WORLD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 чел. </a:t>
                      </a:r>
                      <a:r>
                        <a:rPr lang="ru-RU" sz="1600" dirty="0">
                          <a:effectLst/>
                        </a:rPr>
                        <a:t>– общая на инвалидов и </a:t>
                      </a:r>
                      <a:r>
                        <a:rPr lang="en-US" sz="1600" dirty="0">
                          <a:effectLst/>
                        </a:rPr>
                        <a:t>UMNR</a:t>
                      </a:r>
                      <a:r>
                        <a:rPr lang="ru-RU" sz="1600" dirty="0">
                          <a:effectLst/>
                        </a:rPr>
                        <a:t>, ручное подтверждение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РФ, СНГ – 2 000 </a:t>
                      </a:r>
                      <a:r>
                        <a:rPr lang="ru-RU" sz="1600" dirty="0" smtClean="0">
                          <a:effectLst/>
                        </a:rPr>
                        <a:t>р.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МВЛ – 50 </a:t>
                      </a:r>
                      <a:r>
                        <a:rPr lang="en-US" sz="1600" dirty="0">
                          <a:effectLst/>
                        </a:rPr>
                        <a:t>EUR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  <a:tr h="1018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Платное место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en-US" sz="1600" dirty="0" smtClean="0">
                          <a:effectLst/>
                        </a:rPr>
                        <a:t>RQST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SM </a:t>
                      </a:r>
                      <a:r>
                        <a:rPr lang="ru-RU" sz="1600" dirty="0">
                          <a:effectLst/>
                        </a:rPr>
                        <a:t>(номер строки сегмента) 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SVX-MOW</a:t>
                      </a:r>
                      <a:r>
                        <a:rPr lang="ru-RU" sz="1600" dirty="0" smtClean="0">
                          <a:effectLst/>
                        </a:rPr>
                        <a:t> (запуск</a:t>
                      </a:r>
                      <a:r>
                        <a:rPr lang="ru-RU" sz="1600" baseline="0" dirty="0" smtClean="0">
                          <a:effectLst/>
                        </a:rPr>
                        <a:t> других направлений после 20.07.15)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- 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РФ - 1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>
                          <a:effectLst/>
                        </a:rPr>
                        <a:t>000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СНГ – 25 дол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МВЛ (кроме ОАЭ) – 25 евро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ОАЭ – 40 дол </a:t>
                      </a:r>
                      <a:endParaRPr lang="ru-RU" sz="1600" dirty="0">
                        <a:solidFill>
                          <a:srgbClr val="51515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96" marR="36896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5589240"/>
            <a:ext cx="8309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* Поле «Тариф» носит информативный характер, актуальные цены опубликованы в</a:t>
            </a:r>
            <a:r>
              <a:rPr lang="en-US" sz="1400" dirty="0" smtClean="0"/>
              <a:t> </a:t>
            </a:r>
            <a:r>
              <a:rPr lang="ru-RU" sz="1400" dirty="0" smtClean="0"/>
              <a:t>каталоге услуг </a:t>
            </a:r>
            <a:r>
              <a:rPr lang="en-US" sz="1400" dirty="0" smtClean="0"/>
              <a:t>GDS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703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.abdulina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4876"/>
            <a:ext cx="9144000" cy="823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59338"/>
            <a:ext cx="5582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УСЛУГИ С АВТОМАТИЧЕСКОЙ ОЦЕНКОЙ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642918"/>
            <a:ext cx="4027357" cy="208978"/>
          </a:xfrm>
          <a:prstGeom prst="rect">
            <a:avLst/>
          </a:prstGeom>
          <a:noFill/>
        </p:spPr>
      </p:pic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260688"/>
              </p:ext>
            </p:extLst>
          </p:nvPr>
        </p:nvGraphicFramePr>
        <p:xfrm>
          <a:off x="467544" y="1052736"/>
          <a:ext cx="7776863" cy="47670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24136"/>
                <a:gridCol w="648072"/>
                <a:gridCol w="864096"/>
                <a:gridCol w="1296144"/>
                <a:gridCol w="2016224"/>
                <a:gridCol w="1728191"/>
              </a:tblGrid>
              <a:tr h="291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Услуга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Формат запроса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квота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Тариф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</a:tr>
              <a:tr h="43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Сэндвич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SNML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SRSNML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SVX-WORLD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MOW</a:t>
                      </a:r>
                      <a:r>
                        <a:rPr lang="ru-RU" sz="1600">
                          <a:effectLst/>
                        </a:rPr>
                        <a:t>-</a:t>
                      </a:r>
                      <a:r>
                        <a:rPr lang="en-US" sz="1600">
                          <a:effectLst/>
                        </a:rPr>
                        <a:t>WORLD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автоматическое подтверждение за сутки до вылета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 </a:t>
                      </a:r>
                      <a:r>
                        <a:rPr lang="ru-RU" sz="1600">
                          <a:effectLst/>
                        </a:rPr>
                        <a:t>руб.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  <a:tr h="58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Горячее питание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HTML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SRHTML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SVX-WORLD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автоматическое подтверждение за сутки до вылета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300 руб. - эконом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бизнес-классе бесплатно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  <a:tr h="58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Рыбное питание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SFML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SRSFML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SVX-WORLD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автоматическое подтверждение за сутки до вылета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300 руб. – эконом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бизнес-классе бесплатно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  <a:tr h="58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Детское питание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CHML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SRCHML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SVX-WORLD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автоматическое подтверждение за сутки до вылета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300 руб. – эконом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бизнес-классе бесплатно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  <a:tr h="583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Вегетари-анское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питание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VGML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SRVGML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SVX-WORLD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автоматическое подтверждение за сутки до вылета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300 руб. – эконом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бизнес-классе бесплатно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3993" y="5727099"/>
            <a:ext cx="8309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* Поле «Тариф» носит информативный характер, актуальные цены опубликованы в</a:t>
            </a:r>
            <a:r>
              <a:rPr lang="en-US" sz="1400" dirty="0" smtClean="0"/>
              <a:t> </a:t>
            </a:r>
            <a:r>
              <a:rPr lang="ru-RU" sz="1400" dirty="0" smtClean="0"/>
              <a:t>каталоге услуг </a:t>
            </a:r>
            <a:r>
              <a:rPr lang="en-US" sz="1400" dirty="0" smtClean="0"/>
              <a:t>GDS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280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.abdulina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4876"/>
            <a:ext cx="9144000" cy="823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59338"/>
            <a:ext cx="5582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УСЛУГИ С АВТОМАТИЧЕСКОЙ ОЦЕНКОЙ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642918"/>
            <a:ext cx="4027357" cy="208978"/>
          </a:xfrm>
          <a:prstGeom prst="rect">
            <a:avLst/>
          </a:prstGeom>
          <a:noFill/>
        </p:spPr>
      </p:pic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818259"/>
              </p:ext>
            </p:extLst>
          </p:nvPr>
        </p:nvGraphicFramePr>
        <p:xfrm>
          <a:off x="467544" y="1052736"/>
          <a:ext cx="7776863" cy="194640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24136"/>
                <a:gridCol w="648072"/>
                <a:gridCol w="864096"/>
                <a:gridCol w="1296144"/>
                <a:gridCol w="2016224"/>
                <a:gridCol w="1728191"/>
              </a:tblGrid>
              <a:tr h="291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Услуга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Формат запроса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квота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Тариф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</a:tr>
              <a:tr h="437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Сверхнор-мативный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багаж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>
                    <a:solidFill>
                      <a:srgbClr val="DF33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XBAG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SRXBAG-TTL5KG 0PC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SVX-WORLD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Ручное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подтверждение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8" marR="47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Блоки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по 5кг стоимостью</a:t>
                      </a:r>
                      <a:r>
                        <a:rPr lang="ru-RU" sz="160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-20% от тарифа при оплате в аэропорту вылета</a:t>
                      </a:r>
                    </a:p>
                  </a:txBody>
                  <a:tcPr marL="47608" marR="47608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3993" y="5727099"/>
            <a:ext cx="8309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* Поле «Тариф» носит информативный характер, актуальные цены опубликованы в</a:t>
            </a:r>
            <a:r>
              <a:rPr lang="en-US" sz="1400" dirty="0" smtClean="0"/>
              <a:t> </a:t>
            </a:r>
            <a:r>
              <a:rPr lang="ru-RU" sz="1400" dirty="0" smtClean="0"/>
              <a:t>каталоге услуг </a:t>
            </a:r>
            <a:r>
              <a:rPr lang="en-US" sz="1400" dirty="0" smtClean="0"/>
              <a:t>GDS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79985" y="3061728"/>
            <a:ext cx="4067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ПРИМЕР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SVXAER 5KG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СТОИМОСТЬ 1КГ =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300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руб</a:t>
            </a:r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ПРИ ОПЛАТЕ В АЭРОПОРТУ 5КГ=1500р.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24919" t="38252" r="24492" b="45032"/>
          <a:stretch/>
        </p:blipFill>
        <p:spPr bwMode="auto">
          <a:xfrm>
            <a:off x="611560" y="3992290"/>
            <a:ext cx="7776864" cy="1552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6372200" y="5085184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35624" y="3345959"/>
            <a:ext cx="322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ПРИ ОПЛАТЕ ЗАРАНЕЕ В КАССЕ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СТОИМОСТЬ 5КГ=1200р.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.abdulina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4876"/>
            <a:ext cx="9144000" cy="823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59338"/>
            <a:ext cx="5294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БРОНИРОВАНИЕ ДОПОЛНИТЕЛЬНЫХ УСЛУГ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642918"/>
            <a:ext cx="3523301" cy="164727"/>
          </a:xfrm>
          <a:prstGeom prst="rect">
            <a:avLst/>
          </a:prstGeom>
          <a:noFill/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cs typeface="Courier New" panose="02070309020205020404" pitchFamily="49" charset="0"/>
              </a:rPr>
              <a:t>ВОЗМОЖНОСТЬ БРОНИРОВАНИЕ ЗАПРОСОМ ЛИБО ЧЕРЕЗ КАТОЛОГ УСЛУГ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cs typeface="Courier New" panose="02070309020205020404" pitchFamily="49" charset="0"/>
              </a:rPr>
              <a:t>ЗАПРОС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cs typeface="Courier New" panose="02070309020205020404" pitchFamily="49" charset="0"/>
              </a:rPr>
              <a:t>: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 PETC - DOG 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KG 45X35X25</a:t>
            </a:r>
            <a:endParaRPr lang="ru-RU" sz="24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ourier New" panose="02070309020205020404" pitchFamily="49" charset="0"/>
              </a:rPr>
              <a:t>КАТАЛОГ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Courier New" panose="02070309020205020404" pitchFamily="49" charset="0"/>
              </a:rPr>
              <a:t>: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FXK</a:t>
            </a:r>
            <a:endParaRPr lang="ru-RU" sz="24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18711"/>
              </p:ext>
            </p:extLst>
          </p:nvPr>
        </p:nvGraphicFramePr>
        <p:xfrm>
          <a:off x="467544" y="3429000"/>
          <a:ext cx="7992888" cy="2324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2888"/>
              </a:tblGrid>
              <a:tr h="232473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 RLR SFP ---                                                               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RP/SVXU60980/SVXU60980            SP/SU   8APR15/1004Z   36X2K4               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1.ANDREEV/ANDREI                                                            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2  U6 264 E 15JUN 1 SVXDME HK1  0650 0720  15JUN  E  U6/36X2K4              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3 AP SVX TBA - U6 HELPDESK OFFICE - A                                       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4 TK OK08APR/SVXU60980                                                      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5 SSR DOCS U6 HK1 P/RUS/6655212211/RUS/10MAY78/M/10MAR25/ANDRE              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EV/ANDREI                                                              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6 /SSR PETC U6 NN1 DOG 5KG 45X35X25/S2                                      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 FP CASH                                                        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5" t="16000" r="24488" b="16618"/>
          <a:stretch/>
        </p:blipFill>
        <p:spPr bwMode="auto">
          <a:xfrm>
            <a:off x="467544" y="476672"/>
            <a:ext cx="8424936" cy="629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3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.abdulina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4876"/>
            <a:ext cx="9144000" cy="823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5933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АВТОМАТИЧЕСКАЯ ОЦЕНКА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1819" y="642918"/>
            <a:ext cx="5453562" cy="2549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1628800"/>
            <a:ext cx="686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FXG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6815"/>
              </p:ext>
            </p:extLst>
          </p:nvPr>
        </p:nvGraphicFramePr>
        <p:xfrm>
          <a:off x="611560" y="2204864"/>
          <a:ext cx="8136904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6904"/>
              </a:tblGrid>
              <a:tr h="1100584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FXG                                                                             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                                                                         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PASSENGER          PTC ----------------------------------------                </a:t>
                      </a:r>
                    </a:p>
                    <a:p>
                      <a:r>
                        <a:rPr lang="da-DK" sz="16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OC  SRV   NP PR FLGT DATE (RUB)FARE    TAX          TOTAL                      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                                                                         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01 ANDREEV/ANDREY  ADT                                                         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0BT PETC   1 U6262   15AUG RUB2500                  </a:t>
                      </a:r>
                      <a:r>
                        <a:rPr lang="en-US" sz="1600" b="1" kern="1200" dirty="0" err="1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RUB2500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             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&gt;</a:t>
                      </a:r>
                      <a:endParaRPr lang="ru-RU" sz="1600" b="1" kern="1200" dirty="0" smtClean="0">
                        <a:solidFill>
                          <a:schemeClr val="tx2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7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.abdulina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4876"/>
            <a:ext cx="9144000" cy="823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59338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ВЫПУСК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EMD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" name="Picture 2" descr="C:\Users\e.abdulin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642918"/>
            <a:ext cx="6547637" cy="306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26096" y="1052736"/>
            <a:ext cx="68626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TTP/TTM/RT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ВЫПУСК БИЛЕТА И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EMD </a:t>
            </a: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ОДНОВРЕМЕННО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TTM/RT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ВЫПУСК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EMD </a:t>
            </a:r>
            <a:r>
              <a:rPr lang="ru-RU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ОТДЕЛЬНО ОТ БИЛЕТА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TTP/TTM/RT/T-U6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ВЫПУСК БИЛЕТА И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EMD </a:t>
            </a: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ОДНОВРЕМЕННО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 ДОГОВОРУ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ET-DIRECT</a:t>
            </a: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07420"/>
              </p:ext>
            </p:extLst>
          </p:nvPr>
        </p:nvGraphicFramePr>
        <p:xfrm>
          <a:off x="683480" y="2321491"/>
          <a:ext cx="8131901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1901"/>
              </a:tblGrid>
              <a:tr h="2736304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--- TST TSM RLR SFP ---         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RP/SVXR2231J/SVXR2231J            PS/SU   7JUL15/0820Z   8JX7G8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1.ANDREEV/ANDREY              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2  U6 262 E 15AUG 6 SVXDME HK1          0815 0845   *1A/E*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3 AP SVX +73432726068 - URAL AIRLINES 1 - A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4 TK OK07JUL/SVXR2231J//ETU6  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5 SSR DOCS U6 HK1 P/RUS/652222222/RUS/10MAY15/M/15MAY25/ANDREE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V/ANDREY                 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6 /SSR PETC U6 HK1 DOG 7KG 45X35X25/S2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7 FA PAX 262-2418318025/ETU6/RUB6810/07JUL15/SVXR2231J/2621426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3/S2                     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8 FA PAX 262-4550009036/DTU6/RUB2500/07JUL15/SVXR2231J/2621426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3/E6                                                                     </a:t>
                      </a:r>
                    </a:p>
                    <a:p>
                      <a:r>
                        <a:rPr lang="en-US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9 FB PAX 0700000176 TTP/TTM/RT/T-U6 OK ETICKET/EMD/S2                         </a:t>
                      </a:r>
                    </a:p>
                    <a:p>
                      <a:r>
                        <a:rPr lang="sv-SE" sz="1400" b="1" kern="1200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10 FB PAX 0700000176 TTP/TTM/RT/T-U6 OK ETICKET/EMD/E6                         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9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857</Words>
  <Application>Microsoft Office PowerPoint</Application>
  <PresentationFormat>Экран (4:3)</PresentationFormat>
  <Paragraphs>235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e.abdulina</dc:creator>
  <cp:lastModifiedBy>s.petukhova</cp:lastModifiedBy>
  <cp:revision>54</cp:revision>
  <dcterms:created xsi:type="dcterms:W3CDTF">2014-09-02T07:53:09Z</dcterms:created>
  <dcterms:modified xsi:type="dcterms:W3CDTF">2015-07-13T09:48:19Z</dcterms:modified>
</cp:coreProperties>
</file>